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4257" r:id="rId1"/>
  </p:sldMasterIdLst>
  <p:notesMasterIdLst>
    <p:notesMasterId r:id="rId27"/>
  </p:notesMasterIdLst>
  <p:handoutMasterIdLst>
    <p:handoutMasterId r:id="rId28"/>
  </p:handoutMasterIdLst>
  <p:sldIdLst>
    <p:sldId id="256" r:id="rId2"/>
    <p:sldId id="318" r:id="rId3"/>
    <p:sldId id="304" r:id="rId4"/>
    <p:sldId id="258" r:id="rId5"/>
    <p:sldId id="295" r:id="rId6"/>
    <p:sldId id="296" r:id="rId7"/>
    <p:sldId id="325" r:id="rId8"/>
    <p:sldId id="323" r:id="rId9"/>
    <p:sldId id="313" r:id="rId10"/>
    <p:sldId id="327" r:id="rId11"/>
    <p:sldId id="260" r:id="rId12"/>
    <p:sldId id="321" r:id="rId13"/>
    <p:sldId id="320" r:id="rId14"/>
    <p:sldId id="328" r:id="rId15"/>
    <p:sldId id="329" r:id="rId16"/>
    <p:sldId id="330" r:id="rId17"/>
    <p:sldId id="331" r:id="rId18"/>
    <p:sldId id="332" r:id="rId19"/>
    <p:sldId id="339" r:id="rId20"/>
    <p:sldId id="333" r:id="rId21"/>
    <p:sldId id="334" r:id="rId22"/>
    <p:sldId id="335" r:id="rId23"/>
    <p:sldId id="336" r:id="rId24"/>
    <p:sldId id="337" r:id="rId25"/>
    <p:sldId id="338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08" userDrawn="1">
          <p15:clr>
            <a:srgbClr val="A4A3A4"/>
          </p15:clr>
        </p15:guide>
        <p15:guide id="2" pos="7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000000"/>
    <a:srgbClr val="FFFFFF"/>
    <a:srgbClr val="99CCFF"/>
    <a:srgbClr val="CCCC00"/>
    <a:srgbClr val="2DA2BF"/>
    <a:srgbClr val="0000FF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25" autoAdjust="0"/>
    <p:restoredTop sz="83480" autoAdjust="0"/>
  </p:normalViewPr>
  <p:slideViewPr>
    <p:cSldViewPr>
      <p:cViewPr varScale="1">
        <p:scale>
          <a:sx n="80" d="100"/>
          <a:sy n="80" d="100"/>
        </p:scale>
        <p:origin x="588" y="84"/>
      </p:cViewPr>
      <p:guideLst>
        <p:guide orient="horz" pos="1008"/>
        <p:guide pos="7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583" cy="480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7" rIns="96655" bIns="4832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2962" y="0"/>
            <a:ext cx="3170583" cy="480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7" rIns="96655" bIns="4832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9325"/>
            <a:ext cx="3170583" cy="480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7" rIns="96655" bIns="4832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2962" y="9119325"/>
            <a:ext cx="3170583" cy="480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7" rIns="96655" bIns="4832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07AAE13-FE3D-41E8-B0AD-E72A170B85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38017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583" cy="480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7" rIns="96655" bIns="4832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2962" y="0"/>
            <a:ext cx="3170583" cy="480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7" rIns="96655" bIns="4832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719138"/>
            <a:ext cx="64008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2183" y="4561313"/>
            <a:ext cx="5850835" cy="432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7" rIns="96655" bIns="483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325"/>
            <a:ext cx="3170583" cy="480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7" rIns="96655" bIns="4832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2962" y="9119325"/>
            <a:ext cx="3170583" cy="480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7" rIns="96655" bIns="4832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37759F8-A880-4BE7-86FD-C58EB70683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34800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57200" y="719138"/>
            <a:ext cx="6400800" cy="3600450"/>
          </a:xfrm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5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85130" indent="-300829">
              <a:defRPr sz="15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206621" indent="-241324">
              <a:defRPr sz="15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90922" indent="-241324">
              <a:defRPr sz="15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173571" indent="-241324">
              <a:defRPr sz="15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649607" indent="-241324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125644" indent="-241324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601681" indent="-241324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4077717" indent="-241324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F4957B55-1C8F-4DA0-B87F-FF4D4106438A}" type="slidenum">
              <a:rPr lang="en-US" altLang="en-US" sz="1200">
                <a:solidFill>
                  <a:schemeClr val="tx1"/>
                </a:solidFill>
              </a:rPr>
              <a:pPr/>
              <a:t>1</a:t>
            </a:fld>
            <a:endParaRPr lang="en-US" altLang="en-US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Local instructors may</a:t>
            </a:r>
            <a:r>
              <a:rPr lang="en-US" b="1" baseline="0" dirty="0" smtClean="0"/>
              <a:t> limit training in this area to experienced Counselors</a:t>
            </a:r>
          </a:p>
          <a:p>
            <a:r>
              <a:rPr lang="en-US" b="1" baseline="0" dirty="0" smtClean="0"/>
              <a:t>New volunteers should be made aware if the issue and advised to refer the return to a trained Counselor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2AA5CA-AFE0-4BAE-8843-5FCAA7FFA7D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4387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6AEA5A-1E2B-4EBD-B9CE-C3911F3987F0}" type="slidenum">
              <a:rPr lang="en-US" altLang="en-US" smtClean="0"/>
              <a:pPr/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474098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6AEA5A-1E2B-4EBD-B9CE-C3911F3987F0}" type="slidenum">
              <a:rPr lang="en-US" altLang="en-US" smtClean="0"/>
              <a:pPr/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222236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74650" y="698500"/>
            <a:ext cx="6205538" cy="3490913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5057" indent="-29040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1626" indent="-2323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6276" indent="-2323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928" indent="-2323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55578" indent="-232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20228" indent="-232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84879" indent="-232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49529" indent="-232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921836D-ED0E-46B2-AC67-8FA4A298F457}" type="slidenum">
              <a:rPr lang="en-US" altLang="en-US">
                <a:cs typeface="Calibri" panose="020F0502020204030204" pitchFamily="34" charset="0"/>
              </a:rPr>
              <a:pPr>
                <a:spcBef>
                  <a:spcPct val="0"/>
                </a:spcBef>
              </a:pPr>
              <a:t>25</a:t>
            </a:fld>
            <a:endParaRPr lang="en-US" altLang="en-US" dirty="0">
              <a:cs typeface="Calibri" panose="020F050202020403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8163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57200" y="719138"/>
            <a:ext cx="6400800" cy="3600450"/>
          </a:xfrm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b="1" dirty="0" smtClean="0">
                <a:cs typeface="Calibri"/>
              </a:rPr>
              <a:t>If available carry forward can provide this</a:t>
            </a:r>
            <a:r>
              <a:rPr lang="en-US" altLang="en-US" b="1" baseline="0" dirty="0" smtClean="0">
                <a:cs typeface="Calibri"/>
              </a:rPr>
              <a:t> information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b="1" baseline="0" dirty="0" smtClean="0">
                <a:cs typeface="Calibri"/>
              </a:rPr>
              <a:t>2017 tax return can also provide some information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b="1" baseline="0" dirty="0" smtClean="0">
                <a:cs typeface="Calibri"/>
              </a:rPr>
              <a:t>Still important to question taxpayer</a:t>
            </a:r>
            <a:endParaRPr lang="en-US" altLang="en-US" b="1" dirty="0">
              <a:cs typeface="Calibri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85130" indent="-30082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06621" indent="-24132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0922" indent="-24132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3571" indent="-24132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49607" indent="-24132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25644" indent="-24132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601681" indent="-24132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77717" indent="-24132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C891A66-D04A-4D6B-875A-A323BEB56710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7759F8-A880-4BE7-86FD-C58EB7068346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11310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57200" y="719138"/>
            <a:ext cx="6400800" cy="3600450"/>
          </a:xfrm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dirty="0"/>
              <a:t> </a:t>
            </a:r>
            <a:r>
              <a:rPr lang="en-US" altLang="en-US" b="1" dirty="0" smtClean="0"/>
              <a:t>Ensure all sources are entered into TaxSlayer</a:t>
            </a:r>
            <a:endParaRPr lang="en-US" altLang="en-US" b="1" dirty="0"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b="1" dirty="0" smtClean="0">
                <a:cs typeface="Calibri"/>
              </a:rPr>
              <a:t>Verify during quality review</a:t>
            </a:r>
            <a:endParaRPr lang="en-US" altLang="en-US" b="1" dirty="0">
              <a:cs typeface="Calibri"/>
            </a:endParaRPr>
          </a:p>
          <a:p>
            <a:pPr marL="180167" indent="-180167"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85130" indent="-30082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06621" indent="-24132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0922" indent="-24132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3571" indent="-24132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49607" indent="-24132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25644" indent="-24132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601681" indent="-24132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77717" indent="-24132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D08F1D8-2889-4C8B-A5D6-6D8D9DAFE78B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cs typeface="Calibri"/>
              </a:rPr>
              <a:t>Taxpayers who owe over $1,000 can be assessed a tax penalty. </a:t>
            </a:r>
            <a:r>
              <a:rPr lang="en-US" b="1" dirty="0"/>
              <a:t>The federal income tax system is a “pay as you go” system.</a:t>
            </a:r>
            <a:r>
              <a:rPr lang="en-US" b="1" dirty="0">
                <a:cs typeface="Calibri"/>
              </a:rPr>
              <a:t> Taxpayers owing over $1,000 should be advised they may receive a letter from the IRS with an additional amount owed.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7759F8-A880-4BE7-86FD-C58EB7068346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00016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85130" indent="-30082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06621" indent="-24132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0922" indent="-24132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3571" indent="-24132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49607" indent="-24132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25644" indent="-24132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601681" indent="-24132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77717" indent="-24132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02399EB-21D7-4F90-96DF-BA9CC0958153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19138"/>
            <a:ext cx="6400800" cy="3600450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cs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7759F8-A880-4BE7-86FD-C58EB7068346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cs typeface="Calibri"/>
              </a:rPr>
              <a:t>Excess Social Security withholding rarely occurs with a single W-2. Typically occurs when higher income wage earners change jobs during the year.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7759F8-A880-4BE7-86FD-C58EB7068346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2395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cs typeface="Calibri"/>
              </a:rPr>
              <a:t>Suggest taxpayers enter estimated payment schedule on </a:t>
            </a:r>
            <a:r>
              <a:rPr lang="en-US" b="1" dirty="0" smtClean="0">
                <a:cs typeface="Calibri"/>
              </a:rPr>
              <a:t>their 2019 </a:t>
            </a:r>
            <a:r>
              <a:rPr lang="en-US" b="1" dirty="0">
                <a:cs typeface="Calibri"/>
              </a:rPr>
              <a:t>calendar.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7759F8-A880-4BE7-86FD-C58EB7068346}" type="slidenum">
              <a:rPr lang="en-US" altLang="en-US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3209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7670"/>
            <a:ext cx="12192000" cy="13271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3" y="1218977"/>
            <a:ext cx="8799444" cy="3901440"/>
          </a:xfrm>
          <a:prstGeom prst="rect">
            <a:avLst/>
          </a:prstGeom>
          <a:solidFill>
            <a:srgbClr val="CF2124"/>
          </a:solidFill>
          <a:ln>
            <a:solidFill>
              <a:srgbClr val="CF212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6503" y="3697339"/>
            <a:ext cx="6966440" cy="111283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3200">
                <a:solidFill>
                  <a:schemeClr val="bg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" y="5056020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2" y="5056019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56" y="1875512"/>
            <a:ext cx="6970533" cy="1219200"/>
          </a:xfrm>
        </p:spPr>
        <p:txBody>
          <a:bodyPr>
            <a:noAutofit/>
          </a:bodyPr>
          <a:lstStyle>
            <a:lvl1pPr algn="ct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" y="5080552"/>
            <a:ext cx="8802624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5732637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NTTC Training - TY2018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7B2E4897-A723-4FF9-A8F3-47FB9DA552F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>
            <a:lvl4pPr marL="1944688" indent="-227013">
              <a:defRPr/>
            </a:lvl4pPr>
            <a:lvl5pPr marL="2397125" indent="-227013">
              <a:tabLst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0485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D4DA96-E97D-4FFA-9BAA-2085940A1AC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1282700" y="1754188"/>
            <a:ext cx="4663440" cy="4022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6396039" y="1754188"/>
            <a:ext cx="4663440" cy="4022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64157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7" pos="800" userDrawn="1">
          <p15:clr>
            <a:srgbClr val="FBAE40"/>
          </p15:clr>
        </p15:guide>
        <p15:guide id="8" pos="6944" userDrawn="1">
          <p15:clr>
            <a:srgbClr val="FBAE40"/>
          </p15:clr>
        </p15:guide>
        <p15:guide id="9" orient="horz" pos="828" userDrawn="1">
          <p15:clr>
            <a:srgbClr val="FBAE40"/>
          </p15:clr>
        </p15:guide>
        <p15:guide id="10" pos="1067" userDrawn="1">
          <p15:clr>
            <a:srgbClr val="FBAE40"/>
          </p15:clr>
        </p15:guide>
        <p15:guide id="11" pos="9259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0000" y="1535114"/>
            <a:ext cx="4663440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8616" y="1535114"/>
            <a:ext cx="4663440" cy="6397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D4DA96-E97D-4FFA-9BAA-2085940A1AC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70001" y="2174876"/>
            <a:ext cx="4664075" cy="377983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6408616" y="2174876"/>
            <a:ext cx="4663440" cy="377983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173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NTTC Training - TY2018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89D4DA96-E97D-4FFA-9BAA-2085940A1AC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1278833" y="1761434"/>
            <a:ext cx="9753600" cy="2221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1278467" y="4108451"/>
            <a:ext cx="9753600" cy="17801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8264671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90974D-1C72-41F5-B7B6-6CF70725155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5808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7" pos="800" userDrawn="1">
          <p15:clr>
            <a:srgbClr val="FBAE40"/>
          </p15:clr>
        </p15:guide>
        <p15:guide id="8" pos="6944" userDrawn="1">
          <p15:clr>
            <a:srgbClr val="FBAE40"/>
          </p15:clr>
        </p15:guide>
        <p15:guide id="9" orient="horz" pos="828" userDrawn="1">
          <p15:clr>
            <a:srgbClr val="FBAE40"/>
          </p15:clr>
        </p15:guide>
        <p15:guide id="10" pos="1067" userDrawn="1">
          <p15:clr>
            <a:srgbClr val="FBAE40"/>
          </p15:clr>
        </p15:guide>
        <p15:guide id="11" pos="9259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16BCB2-B50B-45D1-B100-0CB4AB5A98F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12192000" cy="15258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2212815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d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298941" y="6265305"/>
            <a:ext cx="518079" cy="365125"/>
          </a:xfrm>
        </p:spPr>
        <p:txBody>
          <a:bodyPr/>
          <a:lstStyle/>
          <a:p>
            <a:pPr>
              <a:defRPr/>
            </a:pPr>
            <a:fld id="{89D4DA96-E97D-4FFA-9BAA-2085940A1AC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12192000" cy="14716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Rectangle 6"/>
          <p:cNvSpPr/>
          <p:nvPr/>
        </p:nvSpPr>
        <p:spPr>
          <a:xfrm rot="16200000">
            <a:off x="-2828541" y="2810564"/>
            <a:ext cx="6876288" cy="12192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 rot="16200000">
            <a:off x="-2255517" y="2278380"/>
            <a:ext cx="573024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51815" y="6132291"/>
            <a:ext cx="315576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/>
          <p:cNvSpPr/>
          <p:nvPr/>
        </p:nvSpPr>
        <p:spPr>
          <a:xfrm rot="5400000">
            <a:off x="-2179072" y="3380298"/>
            <a:ext cx="6876288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2216257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NTTC Training - TY2018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603" y="6265305"/>
            <a:ext cx="9364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9D4DA96-E97D-4FFA-9BAA-2085940A1AC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7" name="Picture 6" descr="AARPF_Logo w Tag.eps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788" y="6174258"/>
            <a:ext cx="3148613" cy="547219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idx="1"/>
          </p:nvPr>
        </p:nvSpPr>
        <p:spPr>
          <a:xfrm>
            <a:off x="1278833" y="1761433"/>
            <a:ext cx="9753600" cy="4023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-9265"/>
            <a:ext cx="12192000" cy="12192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10164" y="431029"/>
            <a:ext cx="315576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0" name="Picture 9" descr="AARPF_Logo w Tag.eps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787" y="6174258"/>
            <a:ext cx="3148613" cy="547219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10164" y="431029"/>
            <a:ext cx="315576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Rectangle 12"/>
          <p:cNvSpPr/>
          <p:nvPr/>
        </p:nvSpPr>
        <p:spPr>
          <a:xfrm>
            <a:off x="0" y="1182571"/>
            <a:ext cx="12192000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3002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58" r:id="rId1"/>
    <p:sldLayoutId id="2147484259" r:id="rId2"/>
    <p:sldLayoutId id="2147484260" r:id="rId3"/>
    <p:sldLayoutId id="2147484261" r:id="rId4"/>
    <p:sldLayoutId id="2147484262" r:id="rId5"/>
    <p:sldLayoutId id="2147484263" r:id="rId6"/>
    <p:sldLayoutId id="2147484264" r:id="rId7"/>
    <p:sldLayoutId id="2147484265" r:id="rId8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457189" rtl="0" eaLnBrk="1" latinLnBrk="0" hangingPunct="1">
        <a:spcBef>
          <a:spcPct val="0"/>
        </a:spcBef>
        <a:buNone/>
        <a:defRPr sz="4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1313" indent="-341313" algn="l" defTabSz="457189" rtl="0" eaLnBrk="1" latinLnBrk="0" hangingPunct="1">
        <a:spcBef>
          <a:spcPts val="1800"/>
        </a:spcBef>
        <a:buClr>
          <a:srgbClr val="CF2124"/>
        </a:buClr>
        <a:buSzPct val="70000"/>
        <a:buFont typeface="Wingdings" panose="05000000000000000000" pitchFamily="2" charset="2"/>
        <a:buChar char="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38138" algn="l" defTabSz="457189" rtl="0" eaLnBrk="1" latinLnBrk="0" hangingPunct="1">
        <a:spcBef>
          <a:spcPts val="900"/>
        </a:spcBef>
        <a:buClr>
          <a:srgbClr val="CF2124"/>
        </a:buClr>
        <a:buSzPct val="110000"/>
        <a:buFont typeface="Calibri" panose="020F0502020204030204" pitchFamily="34" charset="0"/>
        <a:buChar char="─"/>
        <a:tabLst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28750" indent="-285750" algn="l" defTabSz="457189" rtl="0" eaLnBrk="1" latinLnBrk="0" hangingPunct="1">
        <a:spcBef>
          <a:spcPts val="600"/>
        </a:spcBef>
        <a:buClr>
          <a:srgbClr val="55493F"/>
        </a:buClr>
        <a:buSzPct val="110000"/>
        <a:buFont typeface="Arial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8" indent="-228594" algn="l" defTabSz="457189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067" userDrawn="1">
          <p15:clr>
            <a:srgbClr val="F26B43"/>
          </p15:clr>
        </p15:guide>
        <p15:guide id="2" pos="683" userDrawn="1">
          <p15:clr>
            <a:srgbClr val="F26B43"/>
          </p15:clr>
        </p15:guide>
        <p15:guide id="3" orient="horz" pos="828" userDrawn="1">
          <p15:clr>
            <a:srgbClr val="F26B43"/>
          </p15:clr>
        </p15:guide>
        <p15:guide id="4" pos="800" userDrawn="1">
          <p15:clr>
            <a:srgbClr val="F26B43"/>
          </p15:clr>
        </p15:guide>
        <p15:guide id="5" orient="horz" pos="1344" userDrawn="1">
          <p15:clr>
            <a:srgbClr val="F26B43"/>
          </p15:clr>
        </p15:guide>
        <p15:guide id="6" pos="512" userDrawn="1">
          <p15:clr>
            <a:srgbClr val="F26B43"/>
          </p15:clr>
        </p15:guide>
        <p15:guide id="7" orient="horz" pos="105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715220" y="3697339"/>
            <a:ext cx="7469647" cy="1112839"/>
          </a:xfrm>
        </p:spPr>
        <p:txBody>
          <a:bodyPr/>
          <a:lstStyle/>
          <a:p>
            <a:r>
              <a:rPr lang="en-US" altLang="en-US" dirty="0" smtClean="0"/>
              <a:t>Pub </a:t>
            </a:r>
            <a:r>
              <a:rPr lang="en-US" altLang="en-US" dirty="0"/>
              <a:t>4012 Tab</a:t>
            </a:r>
            <a:r>
              <a:rPr lang="en-US" altLang="en-US" dirty="0">
                <a:cs typeface="Calibri"/>
              </a:rPr>
              <a:t> H</a:t>
            </a:r>
            <a:endParaRPr lang="en-US" altLang="en-US" dirty="0"/>
          </a:p>
          <a:p>
            <a:r>
              <a:rPr lang="en-US" altLang="en-US" dirty="0" smtClean="0"/>
              <a:t>Pub </a:t>
            </a:r>
            <a:r>
              <a:rPr lang="en-US" altLang="en-US" dirty="0"/>
              <a:t>4491 </a:t>
            </a:r>
            <a:r>
              <a:rPr lang="en-US" altLang="en-US" dirty="0" smtClean="0"/>
              <a:t>–</a:t>
            </a:r>
            <a:r>
              <a:rPr lang="en-US" altLang="en-US" dirty="0"/>
              <a:t> </a:t>
            </a:r>
            <a:r>
              <a:rPr lang="en-US" altLang="en-US" smtClean="0"/>
              <a:t>Lesson </a:t>
            </a:r>
            <a:r>
              <a:rPr lang="en-US" altLang="en-US" smtClean="0"/>
              <a:t>28</a:t>
            </a:r>
            <a:endParaRPr lang="en-US" altLang="en-US" dirty="0"/>
          </a:p>
        </p:txBody>
      </p:sp>
      <p:sp>
        <p:nvSpPr>
          <p:cNvPr id="1229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Payments</a:t>
            </a:r>
            <a:endParaRPr lang="en-US" altLang="en-US" dirty="0"/>
          </a:p>
        </p:txBody>
      </p:sp>
      <p:sp>
        <p:nvSpPr>
          <p:cNvPr id="12292" name="Text Box 7"/>
          <p:cNvSpPr txBox="1">
            <a:spLocks noChangeArrowheads="1"/>
          </p:cNvSpPr>
          <p:nvPr/>
        </p:nvSpPr>
        <p:spPr bwMode="auto">
          <a:xfrm>
            <a:off x="6384925" y="26035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800"/>
              </a:spcBef>
              <a:buClr>
                <a:srgbClr val="B54A10"/>
              </a:buClr>
              <a:buSzPct val="94000"/>
              <a:buFont typeface="Calibri" panose="020F0502020204030204" pitchFamily="34" charset="0"/>
              <a:buChar char="●"/>
              <a:defRPr sz="3200" b="1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ts val="1200"/>
              </a:spcBef>
              <a:buClr>
                <a:srgbClr val="105766"/>
              </a:buClr>
              <a:buSzPct val="63000"/>
              <a:buFont typeface="Wingdings" panose="05000000000000000000" pitchFamily="2" charset="2"/>
              <a:buChar char=""/>
              <a:defRPr sz="3000" b="1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F1E25"/>
              </a:buClr>
              <a:buSzPct val="70000"/>
              <a:buFont typeface="Wingdings" panose="05000000000000000000" pitchFamily="2" charset="2"/>
              <a:buChar char=""/>
              <a:defRPr sz="2800" b="1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9639D"/>
              </a:buClr>
              <a:buSzPct val="90000"/>
              <a:buFont typeface="Calibri" panose="020F0502020204030204" pitchFamily="34" charset="0"/>
              <a:buChar char="●"/>
              <a:defRPr sz="2400" b="1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474B78"/>
              </a:buClr>
              <a:buFont typeface="Arial" panose="020B0604020202020204" pitchFamily="34" charset="0"/>
              <a:buChar char="•"/>
              <a:defRPr sz="2200" b="1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4B78"/>
              </a:buClr>
              <a:buFont typeface="Arial" panose="020B0604020202020204" pitchFamily="34" charset="0"/>
              <a:buChar char="•"/>
              <a:defRPr sz="2200" b="1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4B78"/>
              </a:buClr>
              <a:buFont typeface="Arial" panose="020B0604020202020204" pitchFamily="34" charset="0"/>
              <a:buChar char="•"/>
              <a:defRPr sz="2200" b="1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4B78"/>
              </a:buClr>
              <a:buFont typeface="Arial" panose="020B0604020202020204" pitchFamily="34" charset="0"/>
              <a:buChar char="•"/>
              <a:defRPr sz="2200" b="1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4B78"/>
              </a:buClr>
              <a:buFont typeface="Arial" panose="020B0604020202020204" pitchFamily="34" charset="0"/>
              <a:buChar char="•"/>
              <a:defRPr sz="2200" b="1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2E4897-A723-4FF9-A8F3-47FB9DA552FE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7F1B23B-0FB8-4AE8-BC0D-502890B2B8F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40995" indent="-340995"/>
            <a:r>
              <a:rPr lang="en-US" dirty="0">
                <a:solidFill>
                  <a:srgbClr val="000000"/>
                </a:solidFill>
              </a:rPr>
              <a:t>Excess Social Security Payments occur when earnings exceed maximum amount subject to Social Security taxes</a:t>
            </a:r>
            <a:endParaRPr lang="en-US" dirty="0">
              <a:solidFill>
                <a:srgbClr val="000000"/>
              </a:solidFill>
              <a:cs typeface="Calibri"/>
            </a:endParaRPr>
          </a:p>
          <a:p>
            <a:pPr lvl="1" indent="-337820"/>
            <a:r>
              <a:rPr lang="en-US" dirty="0">
                <a:cs typeface="Calibri"/>
              </a:rPr>
              <a:t>TaxSlayer automatically adjusts when excess calculated from multiple W-2s</a:t>
            </a:r>
          </a:p>
          <a:p>
            <a:pPr lvl="1" indent="-337820"/>
            <a:r>
              <a:rPr lang="en-US" dirty="0">
                <a:cs typeface="Calibri"/>
              </a:rPr>
              <a:t>Taxpayer must contact employer when excess calculated on single W-2</a:t>
            </a:r>
            <a:endParaRPr lang="en-US" dirty="0"/>
          </a:p>
          <a:p>
            <a:pPr lvl="1" indent="-337820"/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Excess Social Security Payments</a:t>
            </a:r>
          </a:p>
        </p:txBody>
      </p:sp>
    </p:spTree>
    <p:extLst>
      <p:ext uri="{BB962C8B-B14F-4D97-AF65-F5344CB8AC3E}">
        <p14:creationId xmlns:p14="http://schemas.microsoft.com/office/powerpoint/2010/main" val="88918497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2E4897-A723-4FF9-A8F3-47FB9DA552FE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31747" name="Rectangle 6"/>
          <p:cNvSpPr>
            <a:spLocks noGrp="1" noChangeArrowheads="1"/>
          </p:cNvSpPr>
          <p:nvPr>
            <p:ph sz="quarter" idx="12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340995" indent="-340995"/>
            <a:r>
              <a:rPr lang="en-US" altLang="en-US" dirty="0"/>
              <a:t>TaxSlayer</a:t>
            </a:r>
            <a:r>
              <a:rPr lang="en-US" altLang="en-US" dirty="0">
                <a:cs typeface="Calibri"/>
              </a:rPr>
              <a:t> calculated refundable credits</a:t>
            </a:r>
            <a:endParaRPr lang="en-US" dirty="0"/>
          </a:p>
          <a:p>
            <a:pPr lvl="1" indent="-337820"/>
            <a:r>
              <a:rPr lang="en-US" altLang="en-US" dirty="0"/>
              <a:t>Child Tax Credit</a:t>
            </a:r>
            <a:endParaRPr lang="en-US" altLang="en-US" dirty="0">
              <a:cs typeface="Calibri"/>
            </a:endParaRPr>
          </a:p>
          <a:p>
            <a:pPr lvl="1" indent="-337820"/>
            <a:r>
              <a:rPr lang="en-US" altLang="en-US" dirty="0"/>
              <a:t>Earned Income Credit</a:t>
            </a:r>
            <a:endParaRPr lang="en-US" altLang="en-US" dirty="0">
              <a:cs typeface="Calibri"/>
            </a:endParaRPr>
          </a:p>
          <a:p>
            <a:pPr lvl="1" indent="-337820"/>
            <a:r>
              <a:rPr lang="en-US" altLang="en-US" dirty="0" smtClean="0"/>
              <a:t>American </a:t>
            </a:r>
            <a:r>
              <a:rPr lang="en-US" altLang="en-US" dirty="0"/>
              <a:t>Opportunity Credit</a:t>
            </a:r>
            <a:r>
              <a:rPr lang="en-US" altLang="en-US" dirty="0">
                <a:cs typeface="Calibri"/>
              </a:rPr>
              <a:t> refundable portion</a:t>
            </a:r>
          </a:p>
          <a:p>
            <a:pPr lvl="1" indent="-337820"/>
            <a:r>
              <a:rPr lang="en-US" altLang="en-US" dirty="0"/>
              <a:t>Excess Social Security</a:t>
            </a:r>
            <a:endParaRPr lang="en-US" altLang="en-US" dirty="0">
              <a:cs typeface="Calibri"/>
            </a:endParaRPr>
          </a:p>
          <a:p>
            <a:pPr lvl="1" indent="-337820"/>
            <a:r>
              <a:rPr lang="en-US" altLang="en-US" dirty="0"/>
              <a:t>Premium Tax </a:t>
            </a:r>
            <a:r>
              <a:rPr lang="en-US" altLang="en-US" dirty="0" smtClean="0"/>
              <a:t>Credit</a:t>
            </a:r>
          </a:p>
          <a:p>
            <a:pPr lvl="1" indent="-337820"/>
            <a:r>
              <a:rPr lang="en-US" altLang="en-US" dirty="0" smtClean="0">
                <a:cs typeface="Calibri"/>
              </a:rPr>
              <a:t>Other credit (for repayment of income – at end of this lesson)</a:t>
            </a:r>
            <a:endParaRPr lang="en-US" altLang="en-US" dirty="0">
              <a:cs typeface="Calibri"/>
            </a:endParaRPr>
          </a:p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1126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Refundable Credits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TY2018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2E4897-A723-4FF9-A8F3-47FB9DA552FE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32771" name="Content Placeholder 2"/>
          <p:cNvSpPr>
            <a:spLocks noGrp="1"/>
          </p:cNvSpPr>
          <p:nvPr>
            <p:ph sz="quarter" idx="1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40995" indent="-340995"/>
            <a:r>
              <a:rPr lang="en-US" altLang="en-US" dirty="0"/>
              <a:t>Verify estimated payments entered correctly</a:t>
            </a:r>
            <a:endParaRPr lang="en-US" dirty="0"/>
          </a:p>
          <a:p>
            <a:pPr marL="340995" indent="-340995"/>
            <a:r>
              <a:rPr lang="en-US" altLang="en-US" dirty="0"/>
              <a:t>2017</a:t>
            </a:r>
            <a:r>
              <a:rPr lang="en-US" altLang="en-US" dirty="0">
                <a:cs typeface="Calibri"/>
              </a:rPr>
              <a:t> refund applied to 2018 return</a:t>
            </a:r>
          </a:p>
          <a:p>
            <a:pPr lvl="1" indent="-337820"/>
            <a:r>
              <a:rPr lang="en-US" altLang="en-US" dirty="0"/>
              <a:t>States if applicable</a:t>
            </a:r>
            <a:endParaRPr lang="en-US" altLang="en-US" dirty="0">
              <a:cs typeface="Calibri"/>
            </a:endParaRPr>
          </a:p>
          <a:p>
            <a:pPr marL="340995" indent="-340995"/>
            <a:r>
              <a:rPr lang="en-US" altLang="en-US" dirty="0"/>
              <a:t>Confirm all taxes withheld entered as </a:t>
            </a:r>
            <a:r>
              <a:rPr lang="en-US" altLang="en-US" dirty="0" smtClean="0"/>
              <a:t>payments</a:t>
            </a:r>
          </a:p>
          <a:p>
            <a:pPr marL="340995" lvl="0" indent="-340995"/>
            <a:r>
              <a:rPr lang="en-US" altLang="en-US" dirty="0" smtClean="0">
                <a:solidFill>
                  <a:prstClr val="black"/>
                </a:solidFill>
              </a:rPr>
              <a:t>Verify actual estimated payments paid in 2018</a:t>
            </a:r>
            <a:endParaRPr lang="en-US" altLang="en-US" dirty="0">
              <a:solidFill>
                <a:prstClr val="black"/>
              </a:solidFill>
              <a:cs typeface="Calibri"/>
            </a:endParaRPr>
          </a:p>
          <a:p>
            <a:pPr lvl="1" indent="-337820"/>
            <a:r>
              <a:rPr lang="en-US" altLang="en-US" dirty="0" smtClean="0">
                <a:solidFill>
                  <a:prstClr val="black"/>
                </a:solidFill>
              </a:rPr>
              <a:t>Actual payments may not match 2018 Form 1040-ES</a:t>
            </a:r>
            <a:endParaRPr lang="en-US" altLang="en-US" dirty="0">
              <a:solidFill>
                <a:prstClr val="black"/>
              </a:solidFill>
              <a:cs typeface="Calibri"/>
            </a:endParaRPr>
          </a:p>
          <a:p>
            <a:pPr marL="340995" indent="-340995"/>
            <a:endParaRPr lang="en-US" altLang="en-US" dirty="0">
              <a:cs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Review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TY2018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2E4897-A723-4FF9-A8F3-47FB9DA552FE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33795" name="Content Placeholder 2"/>
          <p:cNvSpPr>
            <a:spLocks noGrp="1"/>
          </p:cNvSpPr>
          <p:nvPr>
            <p:ph sz="quarter" idx="1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40995" indent="-340995"/>
            <a:r>
              <a:rPr lang="en-US" altLang="en-US" dirty="0"/>
              <a:t>Review estimated tax and other payments</a:t>
            </a:r>
            <a:endParaRPr lang="en-US" dirty="0"/>
          </a:p>
          <a:p>
            <a:pPr marL="340995" indent="-340995"/>
            <a:r>
              <a:rPr lang="en-US" altLang="en-US" dirty="0"/>
              <a:t>Confirm taxpayer </a:t>
            </a:r>
            <a:r>
              <a:rPr lang="en-US" altLang="en-US" dirty="0">
                <a:cs typeface="Calibri"/>
              </a:rPr>
              <a:t>understands 1099-ES (estimated tax payment forms) </a:t>
            </a:r>
            <a:endParaRPr lang="en-US">
              <a:cs typeface="Calibri"/>
            </a:endParaRPr>
          </a:p>
          <a:p>
            <a:pPr lvl="1" indent="-337820"/>
            <a:r>
              <a:rPr lang="en-US" altLang="en-US" dirty="0">
                <a:cs typeface="Calibri"/>
              </a:rPr>
              <a:t>IRS mailing address</a:t>
            </a:r>
          </a:p>
          <a:p>
            <a:pPr lvl="1" indent="-337820"/>
            <a:r>
              <a:rPr lang="en-US" altLang="en-US" dirty="0">
                <a:cs typeface="Calibri"/>
              </a:rPr>
              <a:t>Payment schedule</a:t>
            </a:r>
            <a:endParaRPr lang="en-US" dirty="0"/>
          </a:p>
          <a:p>
            <a:pPr lvl="1" indent="-337820"/>
            <a:r>
              <a:rPr lang="en-US" altLang="en-US" dirty="0">
                <a:cs typeface="Calibri"/>
              </a:rPr>
              <a:t>Payment amounts</a:t>
            </a:r>
          </a:p>
          <a:p>
            <a:pPr marL="576580" lvl="1" indent="0">
              <a:buNone/>
            </a:pPr>
            <a:endParaRPr lang="en-US">
              <a:cs typeface="Calibri"/>
            </a:endParaRPr>
          </a:p>
          <a:p>
            <a:pPr lvl="1" indent="-337820"/>
            <a:endParaRPr lang="en-US" altLang="en-US" dirty="0">
              <a:cs typeface="Calibri"/>
            </a:endParaRPr>
          </a:p>
          <a:p>
            <a:pPr marL="340995" indent="-340995"/>
            <a:endParaRPr lang="en-US">
              <a:cs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 with Taxpayer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NTTC Training - TY2018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Payments</a:t>
            </a:r>
            <a:endParaRPr lang="en-US" dirty="0"/>
          </a:p>
        </p:txBody>
      </p:sp>
      <p:pic>
        <p:nvPicPr>
          <p:cNvPr id="9" name="Picture 8" descr="Life of an Educator: Top 10 questions to ask yourself in 20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2096" y="1437736"/>
            <a:ext cx="4670289" cy="4670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6426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Not Business Income or Capital Gain Income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Comprehensive Topic</a:t>
            </a:r>
            <a:br>
              <a:rPr lang="en-US" dirty="0" smtClean="0"/>
            </a:br>
            <a:r>
              <a:rPr lang="en-US" dirty="0" smtClean="0"/>
              <a:t>Repayment of Income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4194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E82B76-3C2F-4044-A526-7F7565501F44}" type="slidenum">
              <a:rPr lang="en-US" altLang="en-US" smtClean="0"/>
              <a:pPr/>
              <a:t>16</a:t>
            </a:fld>
            <a:endParaRPr lang="en-US" alt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Declared taxable income in a prior year</a:t>
            </a:r>
          </a:p>
          <a:p>
            <a:r>
              <a:rPr lang="en-US" dirty="0" smtClean="0"/>
              <a:t>Repaid some or all of that income in 2018</a:t>
            </a:r>
          </a:p>
          <a:p>
            <a:r>
              <a:rPr lang="en-US" dirty="0" smtClean="0"/>
              <a:t>Treatment based on where originally reported:</a:t>
            </a:r>
          </a:p>
          <a:p>
            <a:pPr lvl="1"/>
            <a:r>
              <a:rPr lang="en-US" dirty="0" smtClean="0"/>
              <a:t>Schedule C: take a 2018 Schedule C deduction</a:t>
            </a:r>
          </a:p>
          <a:p>
            <a:pPr lvl="1"/>
            <a:r>
              <a:rPr lang="en-US" dirty="0" smtClean="0"/>
              <a:t>Capital gain: report as 2018 capital loss (same short or long as originally declared)</a:t>
            </a:r>
          </a:p>
          <a:p>
            <a:pPr lvl="1"/>
            <a:r>
              <a:rPr lang="en-US" dirty="0" smtClean="0"/>
              <a:t>Wages, unemployment, or other non-business: two choices (maybe)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Repayment of Income</a:t>
            </a: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>
            <a:off x="304800" y="4495800"/>
            <a:ext cx="1633266" cy="1143000"/>
          </a:xfrm>
          <a:prstGeom prst="rightArrow">
            <a:avLst/>
          </a:prstGeom>
          <a:solidFill>
            <a:schemeClr val="accent1">
              <a:tint val="100000"/>
              <a:shade val="100000"/>
              <a:satMod val="13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Covered in this lesson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72142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AF768-5049-455D-AC0C-A6739F7835F3}" type="slidenum">
              <a:rPr lang="en-US" altLang="en-US" smtClean="0"/>
              <a:pPr/>
              <a:t>17</a:t>
            </a:fld>
            <a:endParaRPr lang="en-US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Itemized </a:t>
            </a:r>
            <a:r>
              <a:rPr lang="en-US" dirty="0"/>
              <a:t>miscellaneous deduction subject to 2% of AGI threshold</a:t>
            </a:r>
          </a:p>
          <a:p>
            <a:pPr lvl="1"/>
            <a:r>
              <a:rPr lang="en-US" dirty="0"/>
              <a:t>All 2% deductions suspended 2018 – 2025</a:t>
            </a:r>
            <a:endParaRPr lang="en-US" dirty="0" smtClean="0"/>
          </a:p>
          <a:p>
            <a:pPr lvl="1"/>
            <a:r>
              <a:rPr lang="en-US" dirty="0" smtClean="0"/>
              <a:t>Check state for possible deduction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Repayment of $3,000 or Less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525000" y="1219200"/>
            <a:ext cx="1066800" cy="380920"/>
          </a:xfrm>
          <a:prstGeom prst="rect">
            <a:avLst/>
          </a:prstGeom>
          <a:solidFill>
            <a:schemeClr val="accent1">
              <a:tint val="100000"/>
              <a:shade val="100000"/>
              <a:satMod val="13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Pub 525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601659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AF768-5049-455D-AC0C-A6739F7835F3}" type="slidenum">
              <a:rPr lang="en-US" altLang="en-US" smtClean="0"/>
              <a:pPr/>
              <a:t>18</a:t>
            </a:fld>
            <a:endParaRPr lang="en-US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Select best of two options when repayment over $3,000</a:t>
            </a:r>
          </a:p>
          <a:p>
            <a:pPr lvl="1"/>
            <a:r>
              <a:rPr lang="en-US" dirty="0"/>
              <a:t>Miscellaneous deduction not subject to 2% </a:t>
            </a:r>
            <a:r>
              <a:rPr lang="en-US" dirty="0" smtClean="0"/>
              <a:t>rule (Method 1)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 smtClean="0"/>
              <a:t>Many taxpayers will not be able to itemize so maybe no benefit</a:t>
            </a:r>
          </a:p>
          <a:p>
            <a:pPr marL="768331" lvl="1" indent="0">
              <a:buNone/>
            </a:pPr>
            <a:r>
              <a:rPr lang="en-US" dirty="0" smtClean="0"/>
              <a:t>OR</a:t>
            </a:r>
            <a:endParaRPr lang="en-US" dirty="0"/>
          </a:p>
          <a:p>
            <a:pPr lvl="1"/>
            <a:r>
              <a:rPr lang="en-US" dirty="0"/>
              <a:t>Tax credit equal to amount of tax paid on inclusion in the prior </a:t>
            </a:r>
            <a:r>
              <a:rPr lang="en-US" dirty="0" smtClean="0"/>
              <a:t>year (Method 2)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 smtClean="0"/>
              <a:t>TaxSlayer 2017 does not allow an entry on proper line 73 – will need a workaround; TaxSlayer 2018 TBD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Repayment of More Than $3,000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437298" y="1171835"/>
            <a:ext cx="1820174" cy="380920"/>
          </a:xfrm>
          <a:prstGeom prst="rect">
            <a:avLst/>
          </a:prstGeom>
          <a:solidFill>
            <a:schemeClr val="accent1">
              <a:tint val="100000"/>
              <a:shade val="100000"/>
              <a:satMod val="13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Pub 525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17953845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4800600"/>
            <a:ext cx="1542576" cy="871891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TY2018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2E4897-A723-4FF9-A8F3-47FB9DA552FE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 smtClean="0"/>
              <a:t>Method 1 is easy</a:t>
            </a:r>
          </a:p>
          <a:p>
            <a:r>
              <a:rPr lang="en-US" dirty="0" smtClean="0"/>
              <a:t>Taxpayers not itemizing will not receive a benefit</a:t>
            </a:r>
          </a:p>
          <a:p>
            <a:r>
              <a:rPr lang="en-US" dirty="0" smtClean="0"/>
              <a:t>Method 2 more beneficial, but </a:t>
            </a:r>
            <a:r>
              <a:rPr lang="en-US" dirty="0" err="1" smtClean="0"/>
              <a:t>TaxSlayer</a:t>
            </a:r>
            <a:r>
              <a:rPr lang="en-US" dirty="0" smtClean="0"/>
              <a:t> workaround necessary</a:t>
            </a:r>
          </a:p>
          <a:p>
            <a:pPr lvl="1"/>
            <a:r>
              <a:rPr lang="en-US" dirty="0" smtClean="0"/>
              <a:t>Two workarounds to choose from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Repayment of More Than $3,000</a:t>
            </a:r>
          </a:p>
        </p:txBody>
      </p:sp>
    </p:spTree>
    <p:extLst>
      <p:ext uri="{BB962C8B-B14F-4D97-AF65-F5344CB8AC3E}">
        <p14:creationId xmlns:p14="http://schemas.microsoft.com/office/powerpoint/2010/main" val="66099616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TY2018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417D15D-D719-4207-B56E-2E8B02A1B94B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14339" name="Text Placeholder 8"/>
          <p:cNvSpPr>
            <a:spLocks noGrp="1"/>
          </p:cNvSpPr>
          <p:nvPr>
            <p:ph sz="quarter" idx="1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40995" indent="-340995"/>
            <a:endParaRPr lang="en-US" altLang="en-US" dirty="0" smtClean="0"/>
          </a:p>
          <a:p>
            <a:pPr marL="340995" indent="-340995"/>
            <a:r>
              <a:rPr lang="en-US" altLang="en-US" dirty="0" smtClean="0"/>
              <a:t>Discuss </a:t>
            </a:r>
            <a:r>
              <a:rPr lang="en-US" altLang="en-US" dirty="0"/>
              <a:t>with taxpayer</a:t>
            </a:r>
            <a:endParaRPr lang="en-US" dirty="0"/>
          </a:p>
          <a:p>
            <a:pPr lvl="1" indent="-337820"/>
            <a:r>
              <a:rPr lang="en-US" altLang="en-US" dirty="0"/>
              <a:t>Estimated tax payments</a:t>
            </a:r>
            <a:endParaRPr lang="en-US" dirty="0"/>
          </a:p>
          <a:p>
            <a:pPr lvl="1" indent="-337820"/>
            <a:r>
              <a:rPr lang="en-US" altLang="en-US" dirty="0"/>
              <a:t>2017 refund applied to 2018 return</a:t>
            </a:r>
            <a:endParaRPr lang="en-US" altLang="en-US" dirty="0">
              <a:cs typeface="Calibri"/>
            </a:endParaRPr>
          </a:p>
          <a:p>
            <a:pPr lvl="1" indent="-337820"/>
            <a:r>
              <a:rPr lang="en-US" altLang="en-US" dirty="0">
                <a:cs typeface="Calibri"/>
              </a:rPr>
              <a:t>Any payment made with request for extension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AARP Intake Booklet</a:t>
            </a:r>
          </a:p>
        </p:txBody>
      </p:sp>
      <p:pic>
        <p:nvPicPr>
          <p:cNvPr id="143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524000"/>
            <a:ext cx="9426155" cy="405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981200"/>
            <a:ext cx="9211933" cy="314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AF768-5049-455D-AC0C-A6739F7835F3}" type="slidenum">
              <a:rPr lang="en-US" altLang="en-US" smtClean="0"/>
              <a:pPr/>
              <a:t>20</a:t>
            </a:fld>
            <a:endParaRPr lang="en-US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Compute credit amount</a:t>
            </a:r>
          </a:p>
          <a:p>
            <a:pPr marL="1511281" lvl="1" indent="-742950">
              <a:buFont typeface="+mj-lt"/>
              <a:buAutoNum type="arabicPeriod"/>
            </a:pPr>
            <a:r>
              <a:rPr lang="en-US" dirty="0" smtClean="0"/>
              <a:t>Open </a:t>
            </a:r>
            <a:r>
              <a:rPr lang="en-US" b="1" dirty="0" smtClean="0"/>
              <a:t>prior year </a:t>
            </a:r>
            <a:r>
              <a:rPr lang="en-US" dirty="0" smtClean="0"/>
              <a:t>return in TaxSlayer</a:t>
            </a:r>
          </a:p>
          <a:p>
            <a:pPr marL="1511281" lvl="1" indent="-742950">
              <a:buFont typeface="+mj-lt"/>
              <a:buAutoNum type="arabicPeriod"/>
            </a:pPr>
            <a:r>
              <a:rPr lang="en-US" dirty="0" smtClean="0"/>
              <a:t>Note federal and state tax, if any</a:t>
            </a:r>
          </a:p>
          <a:p>
            <a:pPr marL="1511281" lvl="1" indent="-742950">
              <a:buFont typeface="+mj-lt"/>
              <a:buAutoNum type="arabicPeriod"/>
            </a:pPr>
            <a:r>
              <a:rPr lang="en-US" dirty="0" smtClean="0"/>
              <a:t>Reduce income by the amount of repayment</a:t>
            </a:r>
          </a:p>
          <a:p>
            <a:pPr marL="1511281" lvl="1" indent="-742950">
              <a:buFont typeface="+mj-lt"/>
              <a:buAutoNum type="arabicPeriod"/>
            </a:pPr>
            <a:r>
              <a:rPr lang="en-US" dirty="0" smtClean="0"/>
              <a:t>Note federal and state tax, if any</a:t>
            </a:r>
          </a:p>
          <a:p>
            <a:pPr marL="1511281" lvl="1" indent="-742950">
              <a:buFont typeface="+mj-lt"/>
              <a:buAutoNum type="arabicPeriod"/>
            </a:pPr>
            <a:r>
              <a:rPr lang="en-US" dirty="0" smtClean="0"/>
              <a:t>Restore income and close return</a:t>
            </a:r>
          </a:p>
          <a:p>
            <a:r>
              <a:rPr lang="en-US" dirty="0" smtClean="0"/>
              <a:t>Step 4 less step 2 is the credit amount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Repayment of Income: Method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4593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AF768-5049-455D-AC0C-A6739F7835F3}" type="slidenum">
              <a:rPr lang="en-US" altLang="en-US" smtClean="0"/>
              <a:pPr/>
              <a:t>21</a:t>
            </a:fld>
            <a:endParaRPr lang="en-US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Prepare current year Form 1040 (and state) return </a:t>
            </a:r>
            <a:r>
              <a:rPr lang="en-US" b="1" dirty="0" smtClean="0"/>
              <a:t>without</a:t>
            </a:r>
            <a:r>
              <a:rPr lang="en-US" dirty="0" smtClean="0"/>
              <a:t> repayment (e-file as normal)</a:t>
            </a:r>
          </a:p>
          <a:p>
            <a:r>
              <a:rPr lang="en-US" dirty="0" smtClean="0"/>
              <a:t>Prepare current year amended return to claim repayment credit</a:t>
            </a:r>
          </a:p>
          <a:p>
            <a:pPr lvl="1"/>
            <a:r>
              <a:rPr lang="en-US" dirty="0" smtClean="0"/>
              <a:t>Taxpayer should wait to file amended return until original 2018 return processed</a:t>
            </a:r>
          </a:p>
          <a:p>
            <a:pPr lvl="1"/>
            <a:r>
              <a:rPr lang="en-US" dirty="0" smtClean="0"/>
              <a:t>Confirm state rules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Method 2 – Workaround A – File and Amend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95641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AF768-5049-455D-AC0C-A6739F7835F3}" type="slidenum">
              <a:rPr lang="en-US" altLang="en-US" smtClean="0"/>
              <a:pPr/>
              <a:t>22</a:t>
            </a:fld>
            <a:endParaRPr lang="en-US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Report credit amount on Form </a:t>
            </a:r>
            <a:r>
              <a:rPr lang="en-US" dirty="0"/>
              <a:t>1040X, line 15 specify: </a:t>
            </a:r>
            <a:r>
              <a:rPr lang="en-US" dirty="0" smtClean="0"/>
              <a:t>“</a:t>
            </a:r>
            <a:r>
              <a:rPr lang="en-US" b="1" dirty="0" err="1" smtClean="0"/>
              <a:t>I.R.C</a:t>
            </a:r>
            <a:r>
              <a:rPr lang="en-US" b="1" dirty="0" smtClean="0"/>
              <a:t>. 1341”</a:t>
            </a:r>
          </a:p>
          <a:p>
            <a:pPr lvl="1"/>
            <a:r>
              <a:rPr lang="en-US" dirty="0" smtClean="0"/>
              <a:t>Note the type and amount of income repaid in the explanation of changes section </a:t>
            </a:r>
            <a:endParaRPr lang="en-US" dirty="0"/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Method 2 – Workaround A – </a:t>
            </a:r>
            <a:r>
              <a:rPr lang="en-US" dirty="0" smtClean="0"/>
              <a:t>File and Amend </a:t>
            </a:r>
            <a:r>
              <a:rPr lang="en-US" dirty="0"/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16506118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AF768-5049-455D-AC0C-A6739F7835F3}" type="slidenum">
              <a:rPr lang="en-US" altLang="en-US" smtClean="0"/>
              <a:pPr/>
              <a:t>23</a:t>
            </a:fld>
            <a:endParaRPr lang="en-US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Paper file the return </a:t>
            </a:r>
          </a:p>
          <a:p>
            <a:pPr lvl="1"/>
            <a:r>
              <a:rPr lang="en-US" dirty="0" smtClean="0"/>
              <a:t>Enter amount of repayment credit as having been paid with E</a:t>
            </a:r>
            <a:r>
              <a:rPr lang="en-US" i="1" dirty="0" smtClean="0"/>
              <a:t>xtension </a:t>
            </a:r>
            <a:r>
              <a:rPr lang="en-US" dirty="0" smtClean="0"/>
              <a:t>(see slide #9)</a:t>
            </a:r>
          </a:p>
          <a:p>
            <a:pPr lvl="2"/>
            <a:r>
              <a:rPr lang="en-US" dirty="0" smtClean="0"/>
              <a:t>Confirm correct state treatment</a:t>
            </a:r>
          </a:p>
          <a:p>
            <a:pPr lvl="1"/>
            <a:r>
              <a:rPr lang="en-US" dirty="0" smtClean="0"/>
              <a:t>Manually cross off the extension payment amount and enter it on the correct line (line 74 for TY 2018) </a:t>
            </a:r>
          </a:p>
          <a:p>
            <a:pPr lvl="2"/>
            <a:r>
              <a:rPr lang="en-US" dirty="0" smtClean="0"/>
              <a:t>Check box d and note </a:t>
            </a:r>
            <a:r>
              <a:rPr lang="en-US" dirty="0"/>
              <a:t>“</a:t>
            </a:r>
            <a:r>
              <a:rPr lang="en-US" b="1" dirty="0" err="1"/>
              <a:t>I.R.C</a:t>
            </a:r>
            <a:r>
              <a:rPr lang="en-US" b="1" dirty="0"/>
              <a:t>. 1341</a:t>
            </a:r>
            <a:r>
              <a:rPr lang="en-US" dirty="0" smtClean="0"/>
              <a:t>”</a:t>
            </a:r>
          </a:p>
          <a:p>
            <a:pPr lvl="2"/>
            <a:r>
              <a:rPr lang="en-US" dirty="0" smtClean="0"/>
              <a:t>Does the state return need fixing?</a:t>
            </a:r>
            <a:endParaRPr lang="en-US" dirty="0"/>
          </a:p>
          <a:p>
            <a:pPr lvl="2"/>
            <a:endParaRPr lang="en-US" dirty="0" smtClean="0"/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Method 2 – Workaround </a:t>
            </a:r>
            <a:r>
              <a:rPr lang="en-US" dirty="0" smtClean="0"/>
              <a:t>B – Paper File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991600" y="1171835"/>
            <a:ext cx="2667000" cy="504565"/>
          </a:xfrm>
          <a:prstGeom prst="rect">
            <a:avLst/>
          </a:prstGeom>
          <a:solidFill>
            <a:schemeClr val="accent1">
              <a:tint val="100000"/>
              <a:shade val="100000"/>
              <a:satMod val="13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1040 Instructions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0007549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AF768-5049-455D-AC0C-A6739F7835F3}" type="slidenum">
              <a:rPr lang="en-US" altLang="en-US" smtClean="0"/>
              <a:pPr/>
              <a:t>24</a:t>
            </a:fld>
            <a:endParaRPr lang="en-US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wages are repaid (originally subject to Social Security and Medicare taxes)</a:t>
            </a:r>
          </a:p>
          <a:p>
            <a:pPr lvl="1"/>
            <a:r>
              <a:rPr lang="en-US" dirty="0" smtClean="0"/>
              <a:t>Taxpayer can file a claim on Form 843 to get a refund of those taxes</a:t>
            </a:r>
          </a:p>
          <a:p>
            <a:pPr lvl="1"/>
            <a:r>
              <a:rPr lang="en-US" dirty="0" smtClean="0"/>
              <a:t>Form 843 is out of scope for Tax-Aide</a:t>
            </a:r>
          </a:p>
          <a:p>
            <a:r>
              <a:rPr lang="en-US" dirty="0" smtClean="0"/>
              <a:t>If the Additional Medicare Tax was paid (wages over $200,000), the return is out of scope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Refund of Other Taxes Due to Repayment of Income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437298" y="1171835"/>
            <a:ext cx="1820174" cy="380920"/>
          </a:xfrm>
          <a:prstGeom prst="rect">
            <a:avLst/>
          </a:prstGeom>
          <a:solidFill>
            <a:schemeClr val="accent1">
              <a:tint val="100000"/>
              <a:shade val="100000"/>
              <a:satMod val="13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Pub 525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05479086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NTTC Training - TY2018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AF768-5049-455D-AC0C-A6739F7835F3}" type="slidenum">
              <a:rPr lang="en-US" altLang="en-US" smtClean="0"/>
              <a:pPr/>
              <a:t>25</a:t>
            </a:fld>
            <a:endParaRPr lang="en-US" altLang="en-US"/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Repayments of Income</a:t>
            </a:r>
            <a:endParaRPr lang="en-US" dirty="0"/>
          </a:p>
        </p:txBody>
      </p:sp>
      <p:pic>
        <p:nvPicPr>
          <p:cNvPr id="16390" name="Picture 3" descr="j043440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7961" y="2113283"/>
            <a:ext cx="1362075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Picture 6" descr="j04344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3849688"/>
            <a:ext cx="1625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2" name="Rectangle 1"/>
          <p:cNvSpPr>
            <a:spLocks noChangeArrowheads="1"/>
          </p:cNvSpPr>
          <p:nvPr/>
        </p:nvSpPr>
        <p:spPr bwMode="auto">
          <a:xfrm>
            <a:off x="2470453" y="2539047"/>
            <a:ext cx="21923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23263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Questions…</a:t>
            </a:r>
            <a:endParaRPr lang="en-US" alt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5181600" y="4764088"/>
            <a:ext cx="2311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23263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Comments…</a:t>
            </a:r>
            <a:endParaRPr lang="en-US" alt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64058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NTTC Training - TY2018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36EE4-8A47-4632-B88C-E7FFA7174D45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quarter" idx="15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Federal income tax withheld</a:t>
            </a:r>
          </a:p>
          <a:p>
            <a:r>
              <a:rPr lang="en-US" smtClean="0"/>
              <a:t>Estimated payments</a:t>
            </a:r>
          </a:p>
          <a:p>
            <a:r>
              <a:rPr lang="en-US" smtClean="0"/>
              <a:t>Amounts applied from prior year</a:t>
            </a:r>
          </a:p>
          <a:p>
            <a:r>
              <a:rPr lang="en-US" smtClean="0"/>
              <a:t>Earned income credit</a:t>
            </a:r>
          </a:p>
          <a:p>
            <a:r>
              <a:rPr lang="en-US" smtClean="0"/>
              <a:t>Child tax credit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6"/>
          </p:nvPr>
        </p:nvSpPr>
        <p:spPr>
          <a:xfrm>
            <a:off x="5946141" y="1754188"/>
            <a:ext cx="5636259" cy="4022725"/>
          </a:xfrm>
        </p:spPr>
        <p:txBody>
          <a:bodyPr>
            <a:normAutofit fontScale="85000" lnSpcReduction="20000"/>
          </a:bodyPr>
          <a:lstStyle/>
          <a:p>
            <a:r>
              <a:rPr lang="en-US" altLang="en-US" dirty="0" smtClean="0"/>
              <a:t>American opportunity credit (see Education Benefits lesson) </a:t>
            </a:r>
            <a:endParaRPr lang="en-US" dirty="0" smtClean="0"/>
          </a:p>
          <a:p>
            <a:r>
              <a:rPr lang="en-US" altLang="en-US" dirty="0" smtClean="0"/>
              <a:t>Premium tax credit (see ACA lesson) </a:t>
            </a:r>
          </a:p>
          <a:p>
            <a:r>
              <a:rPr lang="en-US" altLang="en-US" dirty="0" smtClean="0"/>
              <a:t>Payments made with request for extension</a:t>
            </a:r>
          </a:p>
          <a:p>
            <a:r>
              <a:rPr lang="en-US" altLang="en-US" dirty="0" smtClean="0"/>
              <a:t>Excess social security or tier 1 </a:t>
            </a:r>
            <a:r>
              <a:rPr lang="en-US" altLang="en-US" dirty="0" err="1" smtClean="0"/>
              <a:t>RRTA</a:t>
            </a:r>
            <a:r>
              <a:rPr lang="en-US" altLang="en-US" dirty="0" smtClean="0"/>
              <a:t> tax withheld</a:t>
            </a:r>
          </a:p>
          <a:p>
            <a:r>
              <a:rPr lang="en-US" altLang="en-US" dirty="0" smtClean="0"/>
              <a:t>Other credit (for repayment of income)</a:t>
            </a:r>
          </a:p>
          <a:p>
            <a:endParaRPr lang="en-US" altLang="en-US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Types of Payments</a:t>
            </a:r>
            <a:endParaRPr lang="en-US" dirty="0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9249278" y="1676400"/>
            <a:ext cx="1847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>
            <a:spAutoFit/>
          </a:bodyPr>
          <a:lstStyle>
            <a:lvl1pPr>
              <a:spcBef>
                <a:spcPts val="1800"/>
              </a:spcBef>
              <a:buClr>
                <a:srgbClr val="B54A10"/>
              </a:buClr>
              <a:buSzPct val="94000"/>
              <a:buFont typeface="Calibri" panose="020F0502020204030204" pitchFamily="34" charset="0"/>
              <a:buChar char="●"/>
              <a:defRPr sz="3200" b="1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ts val="1200"/>
              </a:spcBef>
              <a:buClr>
                <a:srgbClr val="105766"/>
              </a:buClr>
              <a:buSzPct val="63000"/>
              <a:buFont typeface="Wingdings" panose="05000000000000000000" pitchFamily="2" charset="2"/>
              <a:buChar char=""/>
              <a:defRPr sz="3000" b="1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F1E25"/>
              </a:buClr>
              <a:buSzPct val="70000"/>
              <a:buFont typeface="Wingdings" panose="05000000000000000000" pitchFamily="2" charset="2"/>
              <a:buChar char=""/>
              <a:defRPr sz="2800" b="1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9639D"/>
              </a:buClr>
              <a:buSzPct val="90000"/>
              <a:buFont typeface="Calibri" panose="020F0502020204030204" pitchFamily="34" charset="0"/>
              <a:buChar char="●"/>
              <a:defRPr sz="2400" b="1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474B78"/>
              </a:buClr>
              <a:buFont typeface="Arial" panose="020B0604020202020204" pitchFamily="34" charset="0"/>
              <a:buChar char="•"/>
              <a:defRPr sz="2200" b="1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4B78"/>
              </a:buClr>
              <a:buFont typeface="Arial" panose="020B0604020202020204" pitchFamily="34" charset="0"/>
              <a:buChar char="•"/>
              <a:defRPr sz="2200" b="1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4B78"/>
              </a:buClr>
              <a:buFont typeface="Arial" panose="020B0604020202020204" pitchFamily="34" charset="0"/>
              <a:buChar char="•"/>
              <a:defRPr sz="2200" b="1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4B78"/>
              </a:buClr>
              <a:buFont typeface="Arial" panose="020B0604020202020204" pitchFamily="34" charset="0"/>
              <a:buChar char="•"/>
              <a:defRPr sz="2200" b="1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4B78"/>
              </a:buClr>
              <a:buFont typeface="Arial" panose="020B0604020202020204" pitchFamily="34" charset="0"/>
              <a:buChar char="•"/>
              <a:defRPr sz="2200" b="1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 dirty="0">
              <a:solidFill>
                <a:srgbClr val="0070C0"/>
              </a:solidFill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F36EE4-8A47-4632-B88C-E7FFA7174D45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7184" name="Rectangle 16"/>
          <p:cNvSpPr>
            <a:spLocks noGrp="1" noChangeArrowheads="1"/>
          </p:cNvSpPr>
          <p:nvPr>
            <p:ph sz="quarter" idx="12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340995" indent="-340995"/>
            <a:r>
              <a:rPr lang="en-US" dirty="0"/>
              <a:t>Employment</a:t>
            </a:r>
            <a:r>
              <a:rPr lang="en-US" dirty="0">
                <a:cs typeface="Calibri"/>
              </a:rPr>
              <a:t>:  W-2</a:t>
            </a:r>
            <a:endParaRPr lang="en-US" dirty="0"/>
          </a:p>
          <a:p>
            <a:pPr marL="340995" indent="-340995"/>
            <a:r>
              <a:rPr lang="en-US" dirty="0"/>
              <a:t>Social Security</a:t>
            </a:r>
            <a:r>
              <a:rPr lang="en-US" dirty="0">
                <a:cs typeface="Calibri"/>
              </a:rPr>
              <a:t>:  SSA 1099, RRB 1099</a:t>
            </a:r>
          </a:p>
          <a:p>
            <a:pPr marL="340995" indent="-340995"/>
            <a:r>
              <a:rPr lang="en-US" dirty="0"/>
              <a:t>Pensions, IRA distributions</a:t>
            </a:r>
            <a:r>
              <a:rPr lang="en-US" dirty="0">
                <a:cs typeface="Calibri"/>
              </a:rPr>
              <a:t>:  1099-R, RR 1099-R</a:t>
            </a:r>
          </a:p>
          <a:p>
            <a:pPr marL="340995" indent="-340995"/>
            <a:r>
              <a:rPr lang="en-US" dirty="0"/>
              <a:t>Capital gains, interest, dividends</a:t>
            </a:r>
            <a:r>
              <a:rPr lang="en-US" dirty="0">
                <a:cs typeface="Calibri"/>
              </a:rPr>
              <a:t>:  Broker Statement, 1099-INT/DIV</a:t>
            </a:r>
          </a:p>
          <a:p>
            <a:pPr marL="340995" indent="-340995"/>
            <a:r>
              <a:rPr lang="en-US" dirty="0"/>
              <a:t>Unemployment compensation</a:t>
            </a:r>
            <a:r>
              <a:rPr lang="en-US" dirty="0">
                <a:cs typeface="Calibri"/>
              </a:rPr>
              <a:t>:  1099-G</a:t>
            </a:r>
          </a:p>
          <a:p>
            <a:pPr marL="340995" indent="-340995"/>
            <a:r>
              <a:rPr lang="en-US" dirty="0"/>
              <a:t>Gambling winnings</a:t>
            </a:r>
            <a:r>
              <a:rPr lang="en-US" dirty="0">
                <a:cs typeface="Calibri"/>
              </a:rPr>
              <a:t>:  W-2G</a:t>
            </a:r>
          </a:p>
        </p:txBody>
      </p:sp>
      <p:sp>
        <p:nvSpPr>
          <p:cNvPr id="5122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Tax Withholding Sources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TY2018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2E4897-A723-4FF9-A8F3-47FB9DA552FE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108549" name="Rectangle 5"/>
          <p:cNvSpPr>
            <a:spLocks noGrp="1" noChangeArrowheads="1"/>
          </p:cNvSpPr>
          <p:nvPr>
            <p:ph sz="quarter" idx="12"/>
          </p:nvPr>
        </p:nvSpPr>
        <p:spPr>
          <a:xfrm>
            <a:off x="1278833" y="1790188"/>
            <a:ext cx="9753600" cy="4023360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340995" indent="-340995"/>
            <a:r>
              <a:rPr lang="en-US" dirty="0" smtClean="0"/>
              <a:t>Estimated payments typically </a:t>
            </a:r>
            <a:r>
              <a:rPr lang="en-US" dirty="0"/>
              <a:t>made if:</a:t>
            </a:r>
          </a:p>
          <a:p>
            <a:pPr lvl="1" indent="-337820"/>
            <a:r>
              <a:rPr lang="en-US" dirty="0"/>
              <a:t>Self-employed</a:t>
            </a:r>
            <a:endParaRPr lang="en-US" dirty="0">
              <a:cs typeface="Calibri"/>
            </a:endParaRPr>
          </a:p>
          <a:p>
            <a:pPr lvl="1" indent="-337820"/>
            <a:r>
              <a:rPr lang="en-US" dirty="0"/>
              <a:t>Investment income</a:t>
            </a:r>
            <a:endParaRPr lang="en-US" dirty="0">
              <a:cs typeface="Calibri"/>
            </a:endParaRPr>
          </a:p>
          <a:p>
            <a:pPr lvl="1" indent="-337820"/>
            <a:r>
              <a:rPr lang="en-US" dirty="0"/>
              <a:t>Projected balance due more than $1,000</a:t>
            </a:r>
            <a:endParaRPr lang="en-US" dirty="0">
              <a:cs typeface="Calibri"/>
            </a:endParaRPr>
          </a:p>
          <a:p>
            <a:pPr marL="340995" indent="-340995"/>
            <a:r>
              <a:rPr lang="en-US" dirty="0"/>
              <a:t>Payments made periodically by taxpayer</a:t>
            </a:r>
            <a:endParaRPr lang="en-US" dirty="0">
              <a:cs typeface="Calibri"/>
            </a:endParaRPr>
          </a:p>
          <a:p>
            <a:pPr marL="340995" indent="-340995"/>
            <a:r>
              <a:rPr lang="en-US" dirty="0"/>
              <a:t>No form – ask taxpayer if payments made </a:t>
            </a:r>
            <a:endParaRPr lang="en-US" dirty="0">
              <a:cs typeface="Calibri"/>
            </a:endParaRPr>
          </a:p>
          <a:p>
            <a:pPr lvl="1" indent="-337820"/>
            <a:r>
              <a:rPr lang="en-US" dirty="0"/>
              <a:t>“When” and “How Much” for each</a:t>
            </a:r>
            <a:endParaRPr lang="en-US" dirty="0">
              <a:cs typeface="Calibri"/>
            </a:endParaRPr>
          </a:p>
          <a:p>
            <a:pPr lvl="1" indent="-337820"/>
            <a:r>
              <a:rPr lang="en-US" dirty="0"/>
              <a:t>Check last year’s Form 1040-ES</a:t>
            </a:r>
            <a:endParaRPr lang="en-US" dirty="0">
              <a:cs typeface="Calibri"/>
            </a:endParaRPr>
          </a:p>
        </p:txBody>
      </p:sp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Estimated Payments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TY2018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2E4897-A723-4FF9-A8F3-47FB9DA552FE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21507" name="Rectangle 5"/>
          <p:cNvSpPr>
            <a:spLocks noGrp="1" noChangeArrowheads="1"/>
          </p:cNvSpPr>
          <p:nvPr>
            <p:ph sz="quarter" idx="1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40995" indent="-340995"/>
            <a:r>
              <a:rPr lang="en-US" altLang="en-US" dirty="0"/>
              <a:t>Ask</a:t>
            </a:r>
            <a:r>
              <a:rPr lang="en-US" altLang="en-US" dirty="0" smtClean="0"/>
              <a:t> taxpayer if </a:t>
            </a:r>
            <a:r>
              <a:rPr lang="en-US" altLang="en-US" dirty="0"/>
              <a:t>2017 refund was applied to 2018 return</a:t>
            </a:r>
            <a:endParaRPr lang="en-US" dirty="0"/>
          </a:p>
          <a:p>
            <a:pPr lvl="1" indent="-337820"/>
            <a:r>
              <a:rPr lang="en-US" altLang="en-US" dirty="0"/>
              <a:t>Review 2017 return</a:t>
            </a:r>
            <a:endParaRPr lang="en-US" altLang="en-US" dirty="0">
              <a:cs typeface="Calibri"/>
            </a:endParaRPr>
          </a:p>
          <a:p>
            <a:pPr lvl="1" indent="-337820"/>
            <a:r>
              <a:rPr lang="en-US" altLang="en-US" dirty="0"/>
              <a:t>TaxSlayer will carryforward  </a:t>
            </a:r>
            <a:endParaRPr lang="en-US" altLang="en-US" dirty="0">
              <a:cs typeface="Calibri"/>
            </a:endParaRPr>
          </a:p>
        </p:txBody>
      </p:sp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Overpayment from Previous Year</a:t>
            </a:r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2E4897-A723-4FF9-A8F3-47FB9DA552FE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Reporting</a:t>
            </a:r>
            <a:r>
              <a:rPr lang="en-US" dirty="0">
                <a:cs typeface="Calibri"/>
              </a:rPr>
              <a:t> in TaxSlayer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A6A6D7A-EA6A-40EF-9500-A1AC48F15F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43000" y="1295399"/>
            <a:ext cx="7924800" cy="4849939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16003973-D047-466C-AAA4-CB45698F1848}"/>
              </a:ext>
            </a:extLst>
          </p:cNvPr>
          <p:cNvSpPr/>
          <p:nvPr/>
        </p:nvSpPr>
        <p:spPr>
          <a:xfrm>
            <a:off x="1524000" y="4648200"/>
            <a:ext cx="1752600" cy="381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83282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10CCB40-A46E-4007-86AB-C4752A316B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68771" y="1475029"/>
            <a:ext cx="5727580" cy="4869971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2E4897-A723-4FF9-A8F3-47FB9DA552FE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Reporting in TaxSlayer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4385A63-CE8B-489B-A660-E70AB56956CC}"/>
              </a:ext>
            </a:extLst>
          </p:cNvPr>
          <p:cNvSpPr txBox="1"/>
          <p:nvPr/>
        </p:nvSpPr>
        <p:spPr>
          <a:xfrm>
            <a:off x="6324600" y="2362200"/>
            <a:ext cx="2643996" cy="400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000" b="1" dirty="0"/>
              <a:t>From prior years return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AB9094D5-7D5F-4421-A670-E3A9AA3F3D2E}"/>
              </a:ext>
            </a:extLst>
          </p:cNvPr>
          <p:cNvSpPr/>
          <p:nvPr/>
        </p:nvSpPr>
        <p:spPr>
          <a:xfrm>
            <a:off x="6308960" y="2359802"/>
            <a:ext cx="2642557" cy="50906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5D8C52C-F60C-4C36-B3AD-AC2CA9C3B5A7}"/>
              </a:ext>
            </a:extLst>
          </p:cNvPr>
          <p:cNvCxnSpPr>
            <a:cxnSpLocks/>
          </p:cNvCxnSpPr>
          <p:nvPr/>
        </p:nvCxnSpPr>
        <p:spPr>
          <a:xfrm flipH="1" flipV="1">
            <a:off x="2667000" y="2743200"/>
            <a:ext cx="3618954" cy="1437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67BA4D57-B574-4B66-B6A2-A0C4A66AF522}"/>
              </a:ext>
            </a:extLst>
          </p:cNvPr>
          <p:cNvSpPr txBox="1"/>
          <p:nvPr/>
        </p:nvSpPr>
        <p:spPr>
          <a:xfrm>
            <a:off x="6366468" y="3171145"/>
            <a:ext cx="4339086" cy="400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000" b="1" dirty="0">
                <a:solidFill>
                  <a:srgbClr val="000000"/>
                </a:solidFill>
              </a:rPr>
              <a:t>Enter amount from taxpayer's</a:t>
            </a:r>
            <a:r>
              <a:rPr lang="en-US" sz="2000" b="1" dirty="0">
                <a:cs typeface="Calibri"/>
              </a:rPr>
              <a:t> records</a:t>
            </a:r>
            <a:endParaRPr lang="en-US" sz="2000" b="1" dirty="0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DBFAFF0C-9A58-443D-AFB1-6399A95CE336}"/>
              </a:ext>
            </a:extLst>
          </p:cNvPr>
          <p:cNvSpPr/>
          <p:nvPr/>
        </p:nvSpPr>
        <p:spPr>
          <a:xfrm>
            <a:off x="6366469" y="3045006"/>
            <a:ext cx="4202328" cy="738447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EE5B9AD5-0533-4606-BF97-7B08539A4B36}"/>
              </a:ext>
            </a:extLst>
          </p:cNvPr>
          <p:cNvCxnSpPr>
            <a:cxnSpLocks/>
          </p:cNvCxnSpPr>
          <p:nvPr/>
        </p:nvCxnSpPr>
        <p:spPr>
          <a:xfrm rot="10800000" flipV="1">
            <a:off x="2743202" y="3505199"/>
            <a:ext cx="3581399" cy="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5949911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2482B34-2E78-4D82-9263-B128D4A092B2}"/>
              </a:ext>
            </a:extLst>
          </p:cNvPr>
          <p:cNvSpPr txBox="1"/>
          <p:nvPr/>
        </p:nvSpPr>
        <p:spPr>
          <a:xfrm>
            <a:off x="2667000" y="4767552"/>
            <a:ext cx="6477000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endParaRPr lang="en-US" dirty="0">
              <a:cs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2E4897-A723-4FF9-A8F3-47FB9DA552FE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40995" indent="-340995"/>
            <a:r>
              <a:rPr lang="en-US" altLang="en-US" dirty="0"/>
              <a:t>Enter amount paid with extension form 4868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Amount Paid with Extension</a:t>
            </a: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8BD5370-1105-40F0-9239-C181F72FB6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38370" y="2594516"/>
            <a:ext cx="9898323" cy="2743319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8 Temple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ARPF PPTX Template Wide v2.potx" id="{9EC42302-1C76-456C-AA3A-B873C1C81271}" vid="{8200FA71-478A-4AA6-9D02-1D1F7039DF9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2018 Templet.thmx</Template>
  <TotalTime>0</TotalTime>
  <Words>988</Words>
  <Application>Microsoft Office PowerPoint</Application>
  <PresentationFormat>Widescreen</PresentationFormat>
  <Paragraphs>204</Paragraphs>
  <Slides>25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Wingdings</vt:lpstr>
      <vt:lpstr>2018 Templet</vt:lpstr>
      <vt:lpstr>Payments</vt:lpstr>
      <vt:lpstr>AARP Intake Booklet</vt:lpstr>
      <vt:lpstr>Types of Payments</vt:lpstr>
      <vt:lpstr>Tax Withholding Sources</vt:lpstr>
      <vt:lpstr>Estimated Payments</vt:lpstr>
      <vt:lpstr>Overpayment from Previous Year</vt:lpstr>
      <vt:lpstr>Reporting in TaxSlayer</vt:lpstr>
      <vt:lpstr>Reporting in TaxSlayer</vt:lpstr>
      <vt:lpstr>Amount Paid with Extension</vt:lpstr>
      <vt:lpstr>Excess Social Security Payments</vt:lpstr>
      <vt:lpstr>Refundable Credits</vt:lpstr>
      <vt:lpstr>Quality Review </vt:lpstr>
      <vt:lpstr>Summary with Taxpayer</vt:lpstr>
      <vt:lpstr>Payments</vt:lpstr>
      <vt:lpstr>Comprehensive Topic Repayment of Income</vt:lpstr>
      <vt:lpstr>Repayment of Income</vt:lpstr>
      <vt:lpstr>Repayment of $3,000 or Less</vt:lpstr>
      <vt:lpstr>Repayment of More Than $3,000</vt:lpstr>
      <vt:lpstr>Repayment of More Than $3,000</vt:lpstr>
      <vt:lpstr>Repayment of Income: Method 2</vt:lpstr>
      <vt:lpstr>Method 2 – Workaround A – File and Amend 2018</vt:lpstr>
      <vt:lpstr>Method 2 – Workaround A – File and Amend 2018</vt:lpstr>
      <vt:lpstr>Method 2 – Workaround B – Paper File</vt:lpstr>
      <vt:lpstr>Refund of Other Taxes Due to Repayment of Income</vt:lpstr>
      <vt:lpstr>Repayments of Income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Payments</dc:title>
  <dc:creator/>
  <cp:lastModifiedBy/>
  <cp:revision>269</cp:revision>
  <dcterms:created xsi:type="dcterms:W3CDTF">2018-10-08T12:55:07Z</dcterms:created>
  <dcterms:modified xsi:type="dcterms:W3CDTF">2018-10-10T23:28:36Z</dcterms:modified>
</cp:coreProperties>
</file>